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4" r:id="rId4"/>
    <p:sldMasterId id="2147483697" r:id="rId5"/>
  </p:sldMasterIdLst>
  <p:notesMasterIdLst>
    <p:notesMasterId r:id="rId30"/>
  </p:notesMasterIdLst>
  <p:handoutMasterIdLst>
    <p:handoutMasterId r:id="rId31"/>
  </p:handoutMasterIdLst>
  <p:sldIdLst>
    <p:sldId id="396" r:id="rId6"/>
    <p:sldId id="438" r:id="rId7"/>
    <p:sldId id="711" r:id="rId8"/>
    <p:sldId id="771" r:id="rId9"/>
    <p:sldId id="269" r:id="rId10"/>
    <p:sldId id="643" r:id="rId11"/>
    <p:sldId id="272" r:id="rId12"/>
    <p:sldId id="645" r:id="rId13"/>
    <p:sldId id="507" r:id="rId14"/>
    <p:sldId id="509" r:id="rId15"/>
    <p:sldId id="674" r:id="rId16"/>
    <p:sldId id="675" r:id="rId17"/>
    <p:sldId id="743" r:id="rId18"/>
    <p:sldId id="746" r:id="rId19"/>
    <p:sldId id="745" r:id="rId20"/>
    <p:sldId id="773" r:id="rId21"/>
    <p:sldId id="774" r:id="rId22"/>
    <p:sldId id="772" r:id="rId23"/>
    <p:sldId id="776" r:id="rId24"/>
    <p:sldId id="777" r:id="rId25"/>
    <p:sldId id="778" r:id="rId26"/>
    <p:sldId id="779" r:id="rId27"/>
    <p:sldId id="780" r:id="rId28"/>
    <p:sldId id="769" r:id="rId29"/>
  </p:sldIdLst>
  <p:sldSz cx="9144000" cy="5143500" type="screen16x9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B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-924" y="-96"/>
      </p:cViewPr>
      <p:guideLst>
        <p:guide orient="horz" pos="1575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D741C-4E6E-4FEB-B7E4-18BC73E8C73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1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669E9CE-6827-418B-97B9-A97D0B43F2A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354C1CB-1B45-45E5-9243-75833597CB9E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0B45381-8DAF-44E5-AFE5-0C36D246A1AB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20FC5B-3860-42DC-971A-D0B060C8D99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D2D424B-63A0-4B6A-B84E-62B25D273B73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3A13AB9-CFCD-4925-82CB-79AE9FB3E69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A60E58-9474-4882-8196-728B852446B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14A1D0-DC8D-4E6A-A0C7-72FF5384D1C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79192FA-0215-4233-B91F-F4F45BB75E8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4A33DAB-0789-40B1-804B-E8EE9C1D2F2D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7CF29C-F29F-4DBC-9A0C-B796CF822DD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 indent="-342900"/>
            <a:r>
              <a:rPr lang="en-US" altLang="zh-CN" dirty="0"/>
              <a:t>Click to edit Master text styles</a:t>
            </a:r>
          </a:p>
          <a:p>
            <a:pPr lvl="1" indent="-3259455"/>
            <a:r>
              <a:rPr lang="en-US" altLang="zh-CN" dirty="0"/>
              <a:t>Second level</a:t>
            </a:r>
          </a:p>
          <a:p>
            <a:pPr lvl="2" indent="-3038475"/>
            <a:r>
              <a:rPr lang="en-US" altLang="zh-CN" dirty="0"/>
              <a:t>Third level</a:t>
            </a:r>
          </a:p>
          <a:p>
            <a:pPr lvl="3" indent="-3634105"/>
            <a:r>
              <a:rPr lang="en-US" altLang="zh-CN" dirty="0"/>
              <a:t>Fourth level</a:t>
            </a:r>
          </a:p>
          <a:p>
            <a:pPr lvl="4" indent="-3634105"/>
            <a:r>
              <a:rPr lang="en-US" altLang="zh-CN" dirty="0"/>
              <a:t>Fifth level</a:t>
            </a:r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048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2049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2050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072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3073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3074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5120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4099" name="图片 5121" descr="image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73CAA3E-2D07-4306-8439-44DEDB7F8EA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9458" name="图片 7169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9459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9460" name="任意多边形 7171"/>
          <p:cNvSpPr/>
          <p:nvPr/>
        </p:nvSpPr>
        <p:spPr>
          <a:xfrm>
            <a:off x="-11112" y="4262438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www.xybsyw.com</a:t>
            </a:r>
          </a:p>
        </p:txBody>
      </p:sp>
      <p:pic>
        <p:nvPicPr>
          <p:cNvPr id="19462" name="图片 7173" descr="未标题-2-01.png"/>
          <p:cNvPicPr>
            <a:picLocks noChangeAspect="1"/>
          </p:cNvPicPr>
          <p:nvPr/>
        </p:nvPicPr>
        <p:blipFill>
          <a:blip r:embed="rId3"/>
          <a:srcRect l="11931" t="5841" r="17577" b="54250"/>
          <a:stretch>
            <a:fillRect/>
          </a:stretch>
        </p:blipFill>
        <p:spPr>
          <a:xfrm>
            <a:off x="793750" y="374650"/>
            <a:ext cx="7556500" cy="409892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</p:pic>
      <p:sp>
        <p:nvSpPr>
          <p:cNvPr id="7175" name="矩形 7174"/>
          <p:cNvSpPr/>
          <p:nvPr/>
        </p:nvSpPr>
        <p:spPr>
          <a:xfrm>
            <a:off x="2244725" y="1758950"/>
            <a:ext cx="4654550" cy="584200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z="3200" strike="noStrike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指导老师操作指南   </a:t>
            </a:r>
          </a:p>
        </p:txBody>
      </p:sp>
      <p:pic>
        <p:nvPicPr>
          <p:cNvPr id="19464" name="图片 7175" descr="xybsyw.logo--filtered.png"/>
          <p:cNvPicPr>
            <a:picLocks noChangeAspect="1"/>
          </p:cNvPicPr>
          <p:nvPr/>
        </p:nvPicPr>
        <p:blipFill>
          <a:blip r:embed="rId4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7"/>
          <p:cNvSpPr txBox="1"/>
          <p:nvPr/>
        </p:nvSpPr>
        <p:spPr>
          <a:xfrm>
            <a:off x="196850" y="-4762"/>
            <a:ext cx="4138613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3063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实习报告批阅</a:t>
            </a: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报告批阅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，查看学生提交的实习报告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点击待批阅的学生姓名，查看实习报告详情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批阅实习报告，评分、填写评语，或者退回修改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可导出实习报告</a:t>
            </a: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" y="483235"/>
            <a:ext cx="8832215" cy="4337685"/>
          </a:xfrm>
          <a:prstGeom prst="rect">
            <a:avLst/>
          </a:prstGeom>
        </p:spPr>
      </p:pic>
      <p:sp>
        <p:nvSpPr>
          <p:cNvPr id="31746" name="文本框 7"/>
          <p:cNvSpPr txBox="1"/>
          <p:nvPr/>
        </p:nvSpPr>
        <p:spPr>
          <a:xfrm>
            <a:off x="196850" y="-4762"/>
            <a:ext cx="4268788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6640" y="1318886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471803" y="1198240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71805" y="3490595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报告批阅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882015" y="2993390"/>
            <a:ext cx="494665" cy="3638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898140" y="2402839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点击学生姓名，查看报告详情</a:t>
            </a:r>
            <a:endParaRPr 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371090" y="2571750"/>
            <a:ext cx="581025" cy="2870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230370" y="4034789"/>
            <a:ext cx="218059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通过或退回修改</a:t>
            </a: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650613" y="4371972"/>
            <a:ext cx="426720" cy="1485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246486" y="3218815"/>
            <a:ext cx="15970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5.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导出实习手册</a:t>
            </a: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7105015" y="2858770"/>
            <a:ext cx="635" cy="217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475" y="2562225"/>
            <a:ext cx="19050" cy="1905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358255" y="178308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7227570" y="1581785"/>
            <a:ext cx="675005" cy="1352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5" y="499745"/>
            <a:ext cx="8840470" cy="4345305"/>
          </a:xfrm>
          <a:prstGeom prst="rect">
            <a:avLst/>
          </a:prstGeom>
        </p:spPr>
      </p:pic>
      <p:sp>
        <p:nvSpPr>
          <p:cNvPr id="32769" name="文本框 7"/>
          <p:cNvSpPr txBox="1"/>
          <p:nvPr/>
        </p:nvSpPr>
        <p:spPr>
          <a:xfrm>
            <a:off x="293688" y="26988"/>
            <a:ext cx="4313237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34204" y="3314700"/>
            <a:ext cx="24606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批阅，打分，输入评语</a:t>
            </a: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3831590" y="3651885"/>
            <a:ext cx="469900" cy="3886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4" name="图片 1" descr="返回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67775" y="4602163"/>
            <a:ext cx="244475" cy="242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6358255" y="1783080"/>
            <a:ext cx="18973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7491730" y="1579245"/>
            <a:ext cx="367665" cy="2038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" y="499745"/>
            <a:ext cx="8844280" cy="4302125"/>
          </a:xfrm>
          <a:prstGeom prst="rect">
            <a:avLst/>
          </a:prstGeom>
        </p:spPr>
      </p:pic>
      <p:sp>
        <p:nvSpPr>
          <p:cNvPr id="33794" name="文本框 7"/>
          <p:cNvSpPr txBox="1"/>
          <p:nvPr/>
        </p:nvSpPr>
        <p:spPr>
          <a:xfrm>
            <a:off x="196850" y="-4762"/>
            <a:ext cx="4435475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实习成绩鉴定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8230" y="1352542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56233" y="123189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941070" y="3569970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实习成绩鉴定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078230" y="3206115"/>
            <a:ext cx="494665" cy="3638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073525" y="4085589"/>
            <a:ext cx="218059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指导老师鉴定</a:t>
            </a: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646803" y="4371972"/>
            <a:ext cx="426720" cy="1485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534776" y="3232785"/>
            <a:ext cx="15970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导出鉴定表</a:t>
            </a: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7332980" y="2988945"/>
            <a:ext cx="635" cy="217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420" y="4520565"/>
            <a:ext cx="1504950" cy="285750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V="1">
            <a:off x="7660640" y="1610360"/>
            <a:ext cx="331470" cy="21844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384290" y="182880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矩形 30720"/>
          <p:cNvSpPr/>
          <p:nvPr/>
        </p:nvSpPr>
        <p:spPr>
          <a:xfrm>
            <a:off x="163513" y="44450"/>
            <a:ext cx="1557337" cy="306388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五、我的实习生</a:t>
            </a:r>
          </a:p>
        </p:txBody>
      </p:sp>
      <p:sp>
        <p:nvSpPr>
          <p:cNvPr id="34818" name="矩形 30724"/>
          <p:cNvSpPr/>
          <p:nvPr/>
        </p:nvSpPr>
        <p:spPr>
          <a:xfrm>
            <a:off x="6889750" y="3273425"/>
            <a:ext cx="304800" cy="307975"/>
          </a:xfrm>
          <a:prstGeom prst="rect">
            <a:avLst/>
          </a:prstGeom>
          <a:solidFill>
            <a:srgbClr val="EDEDED"/>
          </a:solidFill>
          <a:ln w="12700">
            <a:noFill/>
          </a:ln>
        </p:spPr>
        <p:txBody>
          <a:bodyPr lIns="45720" rIns="45720" anchor="ctr"/>
          <a:lstStyle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21304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我的实习生</a:t>
            </a: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点击“我的实习生”功能菜单，进入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已参与实习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学生列表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查看实习过程统计或学生参与情况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421640"/>
            <a:ext cx="8865870" cy="4340860"/>
          </a:xfrm>
          <a:prstGeom prst="rect">
            <a:avLst/>
          </a:prstGeom>
        </p:spPr>
      </p:pic>
      <p:sp>
        <p:nvSpPr>
          <p:cNvPr id="35843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五、PC操作指南--我的实习生</a:t>
            </a:r>
          </a:p>
        </p:txBody>
      </p:sp>
      <p:sp>
        <p:nvSpPr>
          <p:cNvPr id="40" name="文本框 40"/>
          <p:cNvSpPr txBox="1"/>
          <p:nvPr/>
        </p:nvSpPr>
        <p:spPr>
          <a:xfrm>
            <a:off x="1514475" y="1492250"/>
            <a:ext cx="2816225" cy="52228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/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1，实习过程统计</a:t>
            </a:r>
          </a:p>
          <a:p>
            <a:pPr lvl="0" algn="just" fontAlgn="base"/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*只显示已参与实习的学生</a:t>
            </a:r>
          </a:p>
        </p:txBody>
      </p:sp>
      <p:sp>
        <p:nvSpPr>
          <p:cNvPr id="9" name="文本框 40"/>
          <p:cNvSpPr txBox="1"/>
          <p:nvPr/>
        </p:nvSpPr>
        <p:spPr>
          <a:xfrm>
            <a:off x="3355340" y="1012505"/>
            <a:ext cx="1946275" cy="27463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>
              <a:buNone/>
            </a:pPr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2，学生参与情况</a:t>
            </a:r>
          </a:p>
          <a:p>
            <a:pPr lvl="0" algn="just" fontAlgn="base">
              <a:buNone/>
            </a:pPr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*显示所有的实习生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946275" y="1236663"/>
            <a:ext cx="557213" cy="16827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2813685" y="1066800"/>
            <a:ext cx="557213" cy="166688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7"/>
          <p:cNvSpPr txBox="1"/>
          <p:nvPr/>
        </p:nvSpPr>
        <p:spPr>
          <a:xfrm>
            <a:off x="71438" y="26988"/>
            <a:ext cx="3838575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六、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签到统计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2129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签到统计</a:t>
            </a: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签到统计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功能菜单，进入签到统计列表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点击学生姓名，查看单个学生签到详情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25" y="387985"/>
            <a:ext cx="8768715" cy="4268470"/>
          </a:xfrm>
          <a:prstGeom prst="rect">
            <a:avLst/>
          </a:prstGeom>
        </p:spPr>
      </p:pic>
      <p:sp>
        <p:nvSpPr>
          <p:cNvPr id="38915" name="文本框 7"/>
          <p:cNvSpPr txBox="1"/>
          <p:nvPr/>
        </p:nvSpPr>
        <p:spPr>
          <a:xfrm>
            <a:off x="31750" y="26988"/>
            <a:ext cx="3676650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六、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签到统计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1011555" y="4057015"/>
            <a:ext cx="454660" cy="3784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7109460" y="4232910"/>
            <a:ext cx="495300" cy="2254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060" y="3354070"/>
            <a:ext cx="5981700" cy="14624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53853" y="3576955"/>
            <a:ext cx="2505075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学生签到明细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，查看学生签到详情</a:t>
            </a:r>
            <a:endParaRPr kumimoji="0" lang="en-US" altLang="zh-CN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6659245" y="3823970"/>
            <a:ext cx="450215" cy="90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255078" y="3239770"/>
            <a:ext cx="2505075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签到统计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，查看学生签到情况</a:t>
            </a:r>
            <a:endParaRPr kumimoji="0" lang="en-US" altLang="zh-CN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任意多边形 8196"/>
          <p:cNvSpPr/>
          <p:nvPr/>
        </p:nvSpPr>
        <p:spPr>
          <a:xfrm>
            <a:off x="3203575" y="2449513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6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</a:p>
        </p:txBody>
      </p:sp>
      <p:sp>
        <p:nvSpPr>
          <p:cNvPr id="4096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</a:p>
        </p:txBody>
      </p:sp>
      <p:sp>
        <p:nvSpPr>
          <p:cNvPr id="4096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lstStyle/>
          <a:p>
            <a:r>
              <a:rPr lang="en-US" altLang="zh-CN">
                <a:latin typeface="Calibri" panose="020F0502020204030204" pitchFamily="34" charset="0"/>
              </a:rPr>
              <a:t>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登录指南</a:t>
            </a:r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4096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             </a:t>
            </a:r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APP操作指南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下载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4603750" cy="1100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扫描下方二维码下载校友邦教师版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应用商店搜索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校友邦教师版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下载安装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grpSp>
        <p:nvGrpSpPr>
          <p:cNvPr id="41987" name="组合 1"/>
          <p:cNvGrpSpPr/>
          <p:nvPr/>
        </p:nvGrpSpPr>
        <p:grpSpPr>
          <a:xfrm>
            <a:off x="5068888" y="1673225"/>
            <a:ext cx="3751262" cy="3006725"/>
            <a:chOff x="7983" y="2635"/>
            <a:chExt cx="5907" cy="4734"/>
          </a:xfrm>
        </p:grpSpPr>
        <p:pic>
          <p:nvPicPr>
            <p:cNvPr id="9" name="图片 9" descr="425195211171950158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106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4" descr="513608038795676570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3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" name="文本框 6"/>
          <p:cNvSpPr txBox="1"/>
          <p:nvPr/>
        </p:nvSpPr>
        <p:spPr>
          <a:xfrm>
            <a:off x="5362575" y="342900"/>
            <a:ext cx="3209925" cy="1100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登录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点击登录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选择学校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输入账号、密码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3525" y="1767205"/>
            <a:ext cx="156210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8196"/>
          <p:cNvSpPr/>
          <p:nvPr/>
        </p:nvSpPr>
        <p:spPr>
          <a:xfrm>
            <a:off x="3157220" y="2448878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</a:p>
        </p:txBody>
      </p:sp>
      <p:sp>
        <p:nvSpPr>
          <p:cNvPr id="2048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</a:p>
        </p:txBody>
      </p:sp>
      <p:sp>
        <p:nvSpPr>
          <p:cNvPr id="2048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              </a:t>
            </a:r>
            <a:r>
              <a:rPr lang="zh-CN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登录指南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lstStyle/>
          <a:p>
            <a:r>
              <a:rPr lang="en-US" altLang="zh-CN">
                <a:latin typeface="Calibri" panose="020F0502020204030204" pitchFamily="34" charset="0"/>
              </a:rPr>
              <a:t> 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APP操作指南</a:t>
            </a: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7F07E423C4604A91F8C86750A80517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2295" y="615950"/>
            <a:ext cx="2034540" cy="3622040"/>
          </a:xfrm>
          <a:prstGeom prst="rect">
            <a:avLst/>
          </a:prstGeom>
        </p:spPr>
      </p:pic>
      <p:pic>
        <p:nvPicPr>
          <p:cNvPr id="29" name="图片 29" descr="572120297302172629"/>
          <p:cNvPicPr/>
          <p:nvPr/>
        </p:nvPicPr>
        <p:blipFill>
          <a:blip r:embed="rId3"/>
          <a:stretch>
            <a:fillRect/>
          </a:stretch>
        </p:blipFill>
        <p:spPr>
          <a:xfrm>
            <a:off x="5619750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8" name="图片 28" descr="193271386710187799"/>
          <p:cNvPicPr/>
          <p:nvPr/>
        </p:nvPicPr>
        <p:blipFill>
          <a:blip r:embed="rId4"/>
          <a:stretch>
            <a:fillRect/>
          </a:stretch>
        </p:blipFill>
        <p:spPr>
          <a:xfrm>
            <a:off x="3052763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3012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报名审核</a:t>
            </a:r>
          </a:p>
        </p:txBody>
      </p:sp>
      <p:sp>
        <p:nvSpPr>
          <p:cNvPr id="22533" name="文本框 5"/>
          <p:cNvSpPr txBox="1"/>
          <p:nvPr/>
        </p:nvSpPr>
        <p:spPr>
          <a:xfrm>
            <a:off x="5470525" y="4516438"/>
            <a:ext cx="312737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3，选择学生--查看该生报名详情</a:t>
            </a:r>
            <a:endParaRPr lang="zh-CN" altLang="en-US" noProof="1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4" name="文本框 10"/>
          <p:cNvSpPr txBox="1"/>
          <p:nvPr/>
        </p:nvSpPr>
        <p:spPr>
          <a:xfrm>
            <a:off x="7512050" y="3389313"/>
            <a:ext cx="152717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4，通过或拒绝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5" name="文本框 12"/>
          <p:cNvSpPr txBox="1"/>
          <p:nvPr/>
        </p:nvSpPr>
        <p:spPr>
          <a:xfrm>
            <a:off x="373063" y="4516438"/>
            <a:ext cx="2533650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1，工作实习--报名审核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3016" name="文本框 13"/>
          <p:cNvSpPr txBox="1"/>
          <p:nvPr/>
        </p:nvSpPr>
        <p:spPr>
          <a:xfrm>
            <a:off x="654368" y="2531745"/>
            <a:ext cx="544512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2537" name="文本框 16"/>
          <p:cNvSpPr txBox="1"/>
          <p:nvPr/>
        </p:nvSpPr>
        <p:spPr>
          <a:xfrm>
            <a:off x="3052763" y="4516438"/>
            <a:ext cx="193357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2，筛选待审核岗位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箭头连接符 7"/>
          <p:cNvCxnSpPr>
            <a:stCxn id="22534" idx="1"/>
          </p:cNvCxnSpPr>
          <p:nvPr/>
        </p:nvCxnSpPr>
        <p:spPr>
          <a:xfrm flipH="1">
            <a:off x="7023100" y="3558540"/>
            <a:ext cx="488950" cy="3181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7F07E423C4604A91F8C86750A80517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815" y="561340"/>
            <a:ext cx="2034540" cy="362204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46875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16438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12988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4037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周日志批阅</a:t>
            </a:r>
          </a:p>
        </p:txBody>
      </p:sp>
      <p:sp>
        <p:nvSpPr>
          <p:cNvPr id="23558" name="文本框 5"/>
          <p:cNvSpPr txBox="1"/>
          <p:nvPr/>
        </p:nvSpPr>
        <p:spPr>
          <a:xfrm>
            <a:off x="4516438" y="4516438"/>
            <a:ext cx="1714500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3，查看周日志详情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9" name="文本框 10"/>
          <p:cNvSpPr txBox="1"/>
          <p:nvPr/>
        </p:nvSpPr>
        <p:spPr>
          <a:xfrm>
            <a:off x="6746875" y="4392613"/>
            <a:ext cx="227012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4，批阅--审核通过or退回修改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0" name="文本框 12"/>
          <p:cNvSpPr txBox="1"/>
          <p:nvPr/>
        </p:nvSpPr>
        <p:spPr>
          <a:xfrm>
            <a:off x="104775" y="4387850"/>
            <a:ext cx="2008188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 </a:t>
            </a:r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1，工作实习--周日志批阅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4041" name="文本框 13"/>
          <p:cNvSpPr txBox="1"/>
          <p:nvPr/>
        </p:nvSpPr>
        <p:spPr>
          <a:xfrm>
            <a:off x="915670" y="2514600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3562" name="文本框 16"/>
          <p:cNvSpPr txBox="1"/>
          <p:nvPr/>
        </p:nvSpPr>
        <p:spPr>
          <a:xfrm>
            <a:off x="2268538" y="4510088"/>
            <a:ext cx="1893888" cy="3079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2，筛选待批阅周日志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5" name="文本框 6"/>
          <p:cNvSpPr txBox="1"/>
          <p:nvPr/>
        </p:nvSpPr>
        <p:spPr>
          <a:xfrm>
            <a:off x="4516438" y="3097213"/>
            <a:ext cx="2047875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5，即时沟通--在线指导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H="1">
            <a:off x="5098415" y="3598544"/>
            <a:ext cx="488950" cy="3181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6351905" y="4130675"/>
            <a:ext cx="301625" cy="3232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 flipV="1">
            <a:off x="3131819" y="1311910"/>
            <a:ext cx="608965" cy="37528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7F07E423C4604A91F8C86750A80517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75" y="606425"/>
            <a:ext cx="2034540" cy="3622040"/>
          </a:xfrm>
          <a:prstGeom prst="rect">
            <a:avLst/>
          </a:prstGeom>
        </p:spPr>
      </p:pic>
      <p:sp>
        <p:nvSpPr>
          <p:cNvPr id="45057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签到统计</a:t>
            </a:r>
          </a:p>
        </p:txBody>
      </p:sp>
      <p:sp>
        <p:nvSpPr>
          <p:cNvPr id="24578" name="文本框 2"/>
          <p:cNvSpPr txBox="1"/>
          <p:nvPr/>
        </p:nvSpPr>
        <p:spPr>
          <a:xfrm>
            <a:off x="104775" y="4471988"/>
            <a:ext cx="2305050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1，工作实习--签到统计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文本框 4"/>
          <p:cNvSpPr txBox="1"/>
          <p:nvPr/>
        </p:nvSpPr>
        <p:spPr>
          <a:xfrm>
            <a:off x="2473325" y="4516438"/>
            <a:ext cx="1536700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2，查看签到统计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文本框 5"/>
          <p:cNvSpPr txBox="1"/>
          <p:nvPr/>
        </p:nvSpPr>
        <p:spPr>
          <a:xfrm>
            <a:off x="4552950" y="4392613"/>
            <a:ext cx="1604963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3，选择学生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查看该生签到统计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6" descr="5383382525275394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663" y="617538"/>
            <a:ext cx="2036763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52950" y="617538"/>
            <a:ext cx="2035175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46875" y="606425"/>
            <a:ext cx="2043113" cy="3632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586" name="文本框 10"/>
          <p:cNvSpPr txBox="1"/>
          <p:nvPr/>
        </p:nvSpPr>
        <p:spPr>
          <a:xfrm>
            <a:off x="6746875" y="4392613"/>
            <a:ext cx="1604963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4，选择日期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查看当天签到明细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67" name="文本框 12"/>
          <p:cNvSpPr txBox="1"/>
          <p:nvPr/>
        </p:nvSpPr>
        <p:spPr>
          <a:xfrm>
            <a:off x="184785" y="1854200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7099935" y="1744980"/>
            <a:ext cx="419735" cy="4013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H="1" flipV="1">
            <a:off x="3503929" y="2437130"/>
            <a:ext cx="180340" cy="5168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 flipV="1">
            <a:off x="638810" y="2500630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7F07E423C4604A91F8C86750A80517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180" y="671830"/>
            <a:ext cx="2034540" cy="3622040"/>
          </a:xfrm>
          <a:prstGeom prst="rect">
            <a:avLst/>
          </a:prstGeom>
        </p:spPr>
      </p:pic>
      <p:grpSp>
        <p:nvGrpSpPr>
          <p:cNvPr id="46081" name="组合 19"/>
          <p:cNvGrpSpPr/>
          <p:nvPr/>
        </p:nvGrpSpPr>
        <p:grpSpPr>
          <a:xfrm>
            <a:off x="2297350" y="755650"/>
            <a:ext cx="6546613" cy="3632200"/>
            <a:chOff x="3618" y="911"/>
            <a:chExt cx="10310" cy="57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2" y="911"/>
              <a:ext cx="3216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" name="图片 18" descr="50732453685625916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618" y="911"/>
              <a:ext cx="3214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169" y="911"/>
              <a:ext cx="3216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6086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我的实习生</a:t>
            </a:r>
          </a:p>
        </p:txBody>
      </p:sp>
      <p:sp>
        <p:nvSpPr>
          <p:cNvPr id="25607" name="文本框 5"/>
          <p:cNvSpPr txBox="1"/>
          <p:nvPr/>
        </p:nvSpPr>
        <p:spPr>
          <a:xfrm>
            <a:off x="4552950" y="4516438"/>
            <a:ext cx="2759075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3，选择学生--查看该生实习详情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8" name="文本框 10"/>
          <p:cNvSpPr txBox="1"/>
          <p:nvPr/>
        </p:nvSpPr>
        <p:spPr>
          <a:xfrm>
            <a:off x="6594475" y="3044825"/>
            <a:ext cx="2224088" cy="7366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4，打开消息按钮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与实习生在线沟通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*支持位置发送、视频聊天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9" name="文本框 12"/>
          <p:cNvSpPr txBox="1"/>
          <p:nvPr/>
        </p:nvSpPr>
        <p:spPr>
          <a:xfrm>
            <a:off x="-41275" y="4516438"/>
            <a:ext cx="2338388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1，工作实习--我的实习生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0" name="文本框 13"/>
          <p:cNvSpPr txBox="1"/>
          <p:nvPr/>
        </p:nvSpPr>
        <p:spPr>
          <a:xfrm>
            <a:off x="916305" y="1962785"/>
            <a:ext cx="542925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611" name="文本框 16"/>
          <p:cNvSpPr txBox="1"/>
          <p:nvPr/>
        </p:nvSpPr>
        <p:spPr>
          <a:xfrm>
            <a:off x="2420938" y="4516438"/>
            <a:ext cx="1714500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2，查看实习生名单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2" name="文本框 20"/>
          <p:cNvSpPr txBox="1"/>
          <p:nvPr/>
        </p:nvSpPr>
        <p:spPr>
          <a:xfrm>
            <a:off x="523875" y="339725"/>
            <a:ext cx="8043863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  备注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：</a:t>
            </a:r>
            <a:r>
              <a:rPr lang="en-US" altLang="zh-CN"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我的实习生</a:t>
            </a:r>
            <a:r>
              <a:rPr lang="en-US" altLang="zh-CN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只显示已参与的学生，如需查看完整实习生名单请登录网页端。</a:t>
            </a: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346200" y="2591435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3356610" y="2256154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 flipV="1">
            <a:off x="5991225" y="1630045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</a:t>
            </a: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服务电话：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0579-82722068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17757972178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服务QQ：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3001048075</a:t>
            </a: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</a:t>
            </a: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1986" name="矩形 75777"/>
          <p:cNvSpPr txBox="1"/>
          <p:nvPr/>
        </p:nvSpPr>
        <p:spPr>
          <a:xfrm>
            <a:off x="6237286" y="2212975"/>
            <a:ext cx="1017589" cy="5835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 hangingPunct="0">
              <a:buClrTx/>
              <a:buSzTx/>
              <a:defRPr/>
            </a:pPr>
            <a:r>
              <a:rPr lang="zh-CN" altLang="en-US" sz="3200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谢谢</a:t>
            </a:r>
            <a:endParaRPr lang="zh-CN" altLang="en-US" sz="3200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6867" name="组合 75778"/>
          <p:cNvGrpSpPr/>
          <p:nvPr/>
        </p:nvGrpSpPr>
        <p:grpSpPr>
          <a:xfrm>
            <a:off x="223838" y="350838"/>
            <a:ext cx="6562725" cy="4422775"/>
            <a:chOff x="0" y="0"/>
            <a:chExt cx="6562725" cy="4422775"/>
          </a:xfrm>
        </p:grpSpPr>
        <p:sp>
          <p:nvSpPr>
            <p:cNvPr id="36868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rect l="0" t="0" r="0" b="0"/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69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lstStyle/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25600"/>
          <p:cNvSpPr/>
          <p:nvPr/>
        </p:nvSpPr>
        <p:spPr>
          <a:xfrm>
            <a:off x="127000" y="0"/>
            <a:ext cx="904875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平台角色</a:t>
            </a:r>
          </a:p>
        </p:txBody>
      </p:sp>
      <p:sp>
        <p:nvSpPr>
          <p:cNvPr id="2" name="同侧圆角矩形 1"/>
          <p:cNvSpPr/>
          <p:nvPr/>
        </p:nvSpPr>
        <p:spPr>
          <a:xfrm>
            <a:off x="1797050" y="2032000"/>
            <a:ext cx="1276350" cy="495300"/>
          </a:xfrm>
          <a:prstGeom prst="round2SameRect">
            <a:avLst/>
          </a:prstGeom>
          <a:solidFill>
            <a:srgbClr val="FF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指导老师</a:t>
            </a:r>
          </a:p>
        </p:txBody>
      </p:sp>
      <p:sp>
        <p:nvSpPr>
          <p:cNvPr id="3" name="同侧圆角矩形 2"/>
          <p:cNvSpPr/>
          <p:nvPr/>
        </p:nvSpPr>
        <p:spPr>
          <a:xfrm>
            <a:off x="1762125" y="1184275"/>
            <a:ext cx="1274763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1006475" y="2882900"/>
            <a:ext cx="2554288" cy="695325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实习负责人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（院级教务、专业负责人）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1006475" y="3935413"/>
            <a:ext cx="2784475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教务管理（校级、院级）</a:t>
            </a:r>
          </a:p>
        </p:txBody>
      </p:sp>
      <p:sp>
        <p:nvSpPr>
          <p:cNvPr id="10" name="右箭头 9"/>
          <p:cNvSpPr/>
          <p:nvPr/>
        </p:nvSpPr>
        <p:spPr>
          <a:xfrm>
            <a:off x="3125788" y="2252663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679575"/>
            <a:ext cx="4068763" cy="10191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、岗位、报名审核；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、周日志批阅；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、实习报告批阅；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、实习成绩鉴定；</a:t>
            </a:r>
          </a:p>
        </p:txBody>
      </p:sp>
      <p:sp>
        <p:nvSpPr>
          <p:cNvPr id="12" name="右箭头 11"/>
          <p:cNvSpPr/>
          <p:nvPr/>
        </p:nvSpPr>
        <p:spPr>
          <a:xfrm>
            <a:off x="3676650" y="3148013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7950" y="414496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073400" y="1393825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30750" y="2794000"/>
            <a:ext cx="4070350" cy="10541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、发布实习计划（选择实习形式、制定实习要求， 编辑实习项目、关联指导老师）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、实践基地管理；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 查看统计报表；</a:t>
            </a:r>
          </a:p>
        </p:txBody>
      </p:sp>
      <p:sp>
        <p:nvSpPr>
          <p:cNvPr id="16" name="矩形 15"/>
          <p:cNvSpPr/>
          <p:nvPr/>
        </p:nvSpPr>
        <p:spPr>
          <a:xfrm>
            <a:off x="4729163" y="3943350"/>
            <a:ext cx="4071938" cy="9969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、导入基础信息；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查看统计报表；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0750" y="482600"/>
            <a:ext cx="4070350" cy="11366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、提交实习岗位或报名项目；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、提交周日志；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、上传实习报告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、提交成绩鉴定；</a:t>
            </a:r>
          </a:p>
        </p:txBody>
      </p:sp>
      <p:sp>
        <p:nvSpPr>
          <p:cNvPr id="18" name="上箭头 17"/>
          <p:cNvSpPr/>
          <p:nvPr/>
        </p:nvSpPr>
        <p:spPr>
          <a:xfrm>
            <a:off x="2332038" y="357822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32038" y="252412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708150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任意多边形 8196"/>
          <p:cNvSpPr/>
          <p:nvPr/>
        </p:nvSpPr>
        <p:spPr>
          <a:xfrm>
            <a:off x="3203575" y="2449513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</a:p>
        </p:txBody>
      </p:sp>
      <p:sp>
        <p:nvSpPr>
          <p:cNvPr id="2560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</a:p>
        </p:txBody>
      </p:sp>
      <p:sp>
        <p:nvSpPr>
          <p:cNvPr id="2560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lstStyle/>
          <a:p>
            <a:r>
              <a:rPr lang="en-US" altLang="zh-CN">
                <a:latin typeface="Calibri" panose="020F0502020204030204" pitchFamily="34" charset="0"/>
              </a:rPr>
              <a:t>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登录指南</a:t>
            </a:r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2560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lstStyle/>
          <a:p>
            <a:r>
              <a:rPr lang="en-US" altLang="zh-CN">
                <a:latin typeface="Calibri" panose="020F0502020204030204" pitchFamily="34" charset="0"/>
              </a:rPr>
              <a:t> 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APP操作指南</a:t>
            </a: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26624"/>
          <p:cNvSpPr/>
          <p:nvPr/>
        </p:nvSpPr>
        <p:spPr>
          <a:xfrm>
            <a:off x="50800" y="-9525"/>
            <a:ext cx="3127375" cy="306388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PC操作指南--过程管理--报名审核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5325" y="717550"/>
            <a:ext cx="7753350" cy="27051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学生报名审核</a:t>
            </a: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报名审核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，查看报名学生情况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点击学生名字，查看学生报名详情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审核学生报名申请，通过或者拒绝</a:t>
            </a: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75" y="394335"/>
            <a:ext cx="8807450" cy="4354195"/>
          </a:xfrm>
          <a:prstGeom prst="rect">
            <a:avLst/>
          </a:prstGeom>
        </p:spPr>
      </p:pic>
      <p:sp>
        <p:nvSpPr>
          <p:cNvPr id="26626" name="矩形 26624"/>
          <p:cNvSpPr/>
          <p:nvPr/>
        </p:nvSpPr>
        <p:spPr>
          <a:xfrm>
            <a:off x="50800" y="34925"/>
            <a:ext cx="3127375" cy="306388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PC操作指南--过程管理--报名审核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2670" y="435605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634365" y="772795"/>
            <a:ext cx="490220" cy="20955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471930" y="1950720"/>
            <a:ext cx="33477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报名审核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124576" y="212026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558540" y="3391534"/>
            <a:ext cx="356044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查看详情，点击通过或者拒绝。可多选学生后批量拒绝或通过</a:t>
            </a: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3427095" y="4079236"/>
            <a:ext cx="495300" cy="3149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7785735" y="1442085"/>
            <a:ext cx="353695" cy="2540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358255" y="178308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矩形 29696"/>
          <p:cNvSpPr/>
          <p:nvPr/>
        </p:nvSpPr>
        <p:spPr>
          <a:xfrm>
            <a:off x="166688" y="0"/>
            <a:ext cx="4297362" cy="306388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周日志批阅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3063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，查看学生提交的周日志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点击待批阅的学生姓名，查看周日志详情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批阅周日志，评分、填写评语，或者退回修改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可收藏或导出周日志</a:t>
            </a: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" y="345440"/>
            <a:ext cx="9032240" cy="4453255"/>
          </a:xfrm>
          <a:prstGeom prst="rect">
            <a:avLst/>
          </a:prstGeom>
        </p:spPr>
      </p:pic>
      <p:sp>
        <p:nvSpPr>
          <p:cNvPr id="28674" name="矩形 29696"/>
          <p:cNvSpPr/>
          <p:nvPr/>
        </p:nvSpPr>
        <p:spPr>
          <a:xfrm>
            <a:off x="166688" y="0"/>
            <a:ext cx="4027487" cy="306388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周日志批阅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6795" y="1541774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57503" y="109854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302385" y="2327904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026795" y="2327910"/>
            <a:ext cx="350520" cy="2889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941320" y="3117850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点击学生姓名，查看日志详情</a:t>
            </a:r>
            <a:endParaRPr 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2473325" y="3113405"/>
            <a:ext cx="388620" cy="1784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890644" y="4013831"/>
            <a:ext cx="218059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通过或退回修改</a:t>
            </a: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437255" y="4253862"/>
            <a:ext cx="453390" cy="2178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949438" y="3117850"/>
            <a:ext cx="1165860" cy="82994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5.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优秀周日志可收藏</a:t>
            </a: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7531728" y="2831465"/>
            <a:ext cx="635" cy="217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7785735" y="1442085"/>
            <a:ext cx="353695" cy="2540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358255" y="178308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40" y="434975"/>
            <a:ext cx="8964930" cy="4389755"/>
          </a:xfrm>
          <a:prstGeom prst="rect">
            <a:avLst/>
          </a:prstGeom>
        </p:spPr>
      </p:pic>
      <p:sp>
        <p:nvSpPr>
          <p:cNvPr id="29698" name="文本框 7"/>
          <p:cNvSpPr txBox="1"/>
          <p:nvPr/>
        </p:nvSpPr>
        <p:spPr>
          <a:xfrm>
            <a:off x="382588" y="26988"/>
            <a:ext cx="4211637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周日志批阅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59831" y="3194680"/>
            <a:ext cx="353631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批阅，打分，输入评语，可快捷回复</a:t>
            </a: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4114164" y="3645535"/>
            <a:ext cx="394335" cy="3486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358255" y="1783080"/>
            <a:ext cx="18973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7811770" y="1545590"/>
            <a:ext cx="403860" cy="2165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992</Words>
  <Application>WPS 演示</Application>
  <PresentationFormat>全屏显示(16:9)</PresentationFormat>
  <Paragraphs>154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24</vt:i4>
      </vt:variant>
    </vt:vector>
  </HeadingPairs>
  <TitlesOfParts>
    <vt:vector size="29" baseType="lpstr">
      <vt:lpstr>Office 主题</vt:lpstr>
      <vt:lpstr>Office 主题 - Default</vt:lpstr>
      <vt:lpstr>1_Office 主题 - Default</vt:lpstr>
      <vt:lpstr>3_Office 主题 - Default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User</cp:lastModifiedBy>
  <cp:revision>311</cp:revision>
  <dcterms:created xsi:type="dcterms:W3CDTF">2017-01-09T09:44:00Z</dcterms:created>
  <dcterms:modified xsi:type="dcterms:W3CDTF">2019-11-07T11:33:48Z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