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7" r:id="rId5"/>
  </p:sldMasterIdLst>
  <p:notesMasterIdLst>
    <p:notesMasterId r:id="rId22"/>
  </p:notesMasterIdLst>
  <p:handoutMasterIdLst>
    <p:handoutMasterId r:id="rId23"/>
  </p:handoutMasterIdLst>
  <p:sldIdLst>
    <p:sldId id="396" r:id="rId6"/>
    <p:sldId id="438" r:id="rId7"/>
    <p:sldId id="623" r:id="rId8"/>
    <p:sldId id="591" r:id="rId9"/>
    <p:sldId id="606" r:id="rId10"/>
    <p:sldId id="504" r:id="rId11"/>
    <p:sldId id="505" r:id="rId12"/>
    <p:sldId id="593" r:id="rId13"/>
    <p:sldId id="506" r:id="rId14"/>
    <p:sldId id="673" r:id="rId15"/>
    <p:sldId id="674" r:id="rId16"/>
    <p:sldId id="624" r:id="rId17"/>
    <p:sldId id="626" r:id="rId18"/>
    <p:sldId id="629" r:id="rId19"/>
    <p:sldId id="645" r:id="rId20"/>
    <p:sldId id="647" r:id="rId21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94" y="-6"/>
      </p:cViewPr>
      <p:guideLst>
        <p:guide orient="horz" pos="1592"/>
        <p:guide pos="29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gs" Target="tags/tag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algn="r" eaLnBrk="1" fontAlgn="base" hangingPunct="1">
                <a:buNone/>
              </a:pPr>
              <a:t>‹#›</a:t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048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253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文本占位符 33793"/>
          <p:cNvSpPr>
            <a:spLocks noGrp="1"/>
          </p:cNvSpPr>
          <p:nvPr>
            <p:ph type="body" sz="quarter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文本占位符 33793"/>
          <p:cNvSpPr>
            <a:spLocks noGrp="1"/>
          </p:cNvSpPr>
          <p:nvPr>
            <p:ph type="body" sz="quarter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 indent="-3259455"/>
            <a:r>
              <a:rPr lang="en-US" altLang="zh-CN" dirty="0"/>
              <a:t>Second level</a:t>
            </a:r>
          </a:p>
          <a:p>
            <a:pPr lvl="2" indent="-3038475"/>
            <a:r>
              <a:rPr lang="en-US" altLang="zh-CN" dirty="0"/>
              <a:t>Third level</a:t>
            </a:r>
          </a:p>
          <a:p>
            <a:pPr lvl="3" indent="-3634105"/>
            <a:r>
              <a:rPr lang="en-US" altLang="zh-CN" dirty="0"/>
              <a:t>Fourth level</a:t>
            </a:r>
          </a:p>
          <a:p>
            <a:pPr lvl="4" indent="-3634105"/>
            <a:r>
              <a:rPr lang="en-US" altLang="zh-CN" dirty="0"/>
              <a:t>Fifth level</a:t>
            </a:r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>
                <a:buNone/>
              </a:p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7970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8194" name="图片 7169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8195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8196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9887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</a:p>
        </p:txBody>
      </p:sp>
      <p:pic>
        <p:nvPicPr>
          <p:cNvPr id="8198" name="图片 7173" descr="未标题-2-01.png"/>
          <p:cNvPicPr>
            <a:picLocks noChangeAspect="1"/>
          </p:cNvPicPr>
          <p:nvPr/>
        </p:nvPicPr>
        <p:blipFill>
          <a:blip r:embed="rId4"/>
          <a:srcRect l="11931" t="5841" r="17577" b="54250"/>
          <a:stretch>
            <a:fillRect/>
          </a:stretch>
        </p:blipFill>
        <p:spPr>
          <a:xfrm>
            <a:off x="793750" y="31750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1711325" y="1768475"/>
            <a:ext cx="5754688" cy="4921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kumimoji="0" lang="zh-CN" altLang="en-US" sz="26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8200" name="图片 7175" descr="xybsyw.logo--filtered.png"/>
          <p:cNvPicPr>
            <a:picLocks noChangeAspect="1"/>
          </p:cNvPicPr>
          <p:nvPr/>
        </p:nvPicPr>
        <p:blipFill>
          <a:blip r:embed="rId5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矩形 1"/>
          <p:cNvSpPr/>
          <p:nvPr/>
        </p:nvSpPr>
        <p:spPr>
          <a:xfrm>
            <a:off x="2384425" y="1814513"/>
            <a:ext cx="4657725" cy="10763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实习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负责人操作指南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（实习计划设置操作指南）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3" descr="FZLH@1BJI0}BTEATKXUOU1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425450"/>
            <a:ext cx="8543925" cy="296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集中实习设置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73450" y="3449944"/>
            <a:ext cx="270637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此处可输入实习目的、实习内容、实习要求等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338070" y="3779520"/>
            <a:ext cx="797560" cy="10541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5" name="图片 4" descr="]MV([SNCKID8N4AH~`NM4G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975" y="3387725"/>
            <a:ext cx="8543925" cy="151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1"/>
          <p:cNvSpPr txBox="1"/>
          <p:nvPr/>
        </p:nvSpPr>
        <p:spPr>
          <a:xfrm>
            <a:off x="5283200" y="1360488"/>
            <a:ext cx="2898775" cy="25225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编辑信息</a:t>
            </a:r>
          </a:p>
          <a:p>
            <a:pPr marR="0" algn="ctr" defTabSz="914400">
              <a:buClrTx/>
              <a:buSzTx/>
              <a:defRPr/>
            </a:pP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录入项目名称</a:t>
            </a: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选择实习方式</a:t>
            </a: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选择参与方式</a:t>
            </a: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设置实习时间</a:t>
            </a: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选择参与学生</a:t>
            </a: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关联指导老师</a:t>
            </a:r>
          </a:p>
          <a:p>
            <a:pPr marR="0" defTabSz="914400">
              <a:buClrTx/>
              <a:buSzTx/>
              <a:defRPr/>
            </a:pP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7.    </a:t>
            </a: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发布项目</a:t>
            </a: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</a:p>
          <a:p>
            <a:pPr marR="0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defTabSz="914400">
              <a:buClrTx/>
              <a:buSzTx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说明：标</a:t>
            </a:r>
            <a:r>
              <a:rPr kumimoji="0" lang="en-US" altLang="zh-CN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*</a:t>
            </a:r>
            <a:r>
              <a:rPr kumimoji="0" lang="zh-CN" altLang="en-US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号为必填项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5" descr="9B@SA%5)IWXM]_NI_X3@VB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588" y="903288"/>
            <a:ext cx="4237037" cy="340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3" descr="HC~J)N}K@55ZE2M0ZM{HTB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903288"/>
            <a:ext cx="4395788" cy="3402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矩形 26624"/>
          <p:cNvSpPr/>
          <p:nvPr/>
        </p:nvSpPr>
        <p:spPr>
          <a:xfrm>
            <a:off x="50800" y="-9525"/>
            <a:ext cx="23526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设置实习项目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关联老师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15744" y="3275953"/>
            <a:ext cx="16433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选择参与学生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59120" y="3723005"/>
            <a:ext cx="285242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勾选学生，选择（或搜索）指导老师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59120" y="4489450"/>
            <a:ext cx="2852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关联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30910" y="450215"/>
            <a:ext cx="56838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说明：该页面为设置实习项目时关联指导老师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2628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实践基地管理</a:t>
            </a:r>
          </a:p>
          <a:p>
            <a:pPr marR="0" algn="ctr" defTabSz="914400" hangingPunct="0">
              <a:buClrTx/>
              <a:buSzTx/>
              <a:defRPr/>
            </a:pPr>
            <a:endParaRPr kumimoji="0" lang="en-US" altLang="zh-CN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单位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导航按钮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功能菜单按钮，进入实践基地列表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点击添加实践基地按钮，单独新增实践基地信息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批量导入实践基地信息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为实践基地增加岗位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7" descr="16`AQ76J0RA9B(2EJI(GHK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450850"/>
            <a:ext cx="8620125" cy="4249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708659" y="2550792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8050" y="2835273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基地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/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单位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324610" y="1652267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695449" y="1844040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实践基地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7122793" y="1313179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605780" y="1791334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，新增或批量导入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7780015" y="2742564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876290" y="2987675"/>
            <a:ext cx="218122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，添加岗位、编辑、删除、隐藏或续约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32788"/>
          <p:cNvSpPr/>
          <p:nvPr/>
        </p:nvSpPr>
        <p:spPr>
          <a:xfrm>
            <a:off x="0" y="0"/>
            <a:ext cx="201930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三、查看统计报表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查看统计报表</a:t>
            </a: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统计报表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导航按钮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点击需要查看的统计报表功能菜单，查看数据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可导出数据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EXCEL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表格保存到本地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533400"/>
            <a:ext cx="8283575" cy="4173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0" name="矩形 32788"/>
          <p:cNvSpPr/>
          <p:nvPr/>
        </p:nvSpPr>
        <p:spPr>
          <a:xfrm>
            <a:off x="0" y="0"/>
            <a:ext cx="19589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三、查看统计报表</a:t>
            </a:r>
          </a:p>
        </p:txBody>
      </p:sp>
      <p:cxnSp>
        <p:nvCxnSpPr>
          <p:cNvPr id="7" name="直接箭头连接符 6"/>
          <p:cNvCxnSpPr>
            <a:stCxn id="9" idx="1"/>
          </p:cNvCxnSpPr>
          <p:nvPr/>
        </p:nvCxnSpPr>
        <p:spPr>
          <a:xfrm flipH="1">
            <a:off x="871220" y="3402965"/>
            <a:ext cx="436880" cy="584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08100" y="3234684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统计报表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</a:p>
        </p:txBody>
      </p:sp>
      <p:cxnSp>
        <p:nvCxnSpPr>
          <p:cNvPr id="4" name="直接箭头连接符 3"/>
          <p:cNvCxnSpPr>
            <a:stCxn id="9" idx="1"/>
          </p:cNvCxnSpPr>
          <p:nvPr/>
        </p:nvCxnSpPr>
        <p:spPr>
          <a:xfrm flipH="1" flipV="1">
            <a:off x="1522095" y="1529074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876425" y="1868805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，点击相应报表名称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>
            <a:stCxn id="9" idx="1"/>
          </p:cNvCxnSpPr>
          <p:nvPr/>
        </p:nvCxnSpPr>
        <p:spPr>
          <a:xfrm flipV="1">
            <a:off x="6435720" y="1315720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014720" y="1657349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，导出数据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32777" name="图片 2" descr="返回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3013" y="4592638"/>
            <a:ext cx="242887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1444624" y="4123690"/>
            <a:ext cx="353187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4，点击“确认”跳转下载中心，下载电子数据表格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3" name="直接箭头连接符 2"/>
          <p:cNvCxnSpPr>
            <a:stCxn id="9" idx="1"/>
          </p:cNvCxnSpPr>
          <p:nvPr/>
        </p:nvCxnSpPr>
        <p:spPr>
          <a:xfrm flipH="1" flipV="1">
            <a:off x="871220" y="4009390"/>
            <a:ext cx="467995" cy="1987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75776"/>
          <p:cNvSpPr/>
          <p:nvPr/>
        </p:nvSpPr>
        <p:spPr>
          <a:xfrm>
            <a:off x="0" y="-20637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服务电话：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    0579-82722068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    17757972178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服务QQ：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   3001048075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18" name="矩形 75777"/>
          <p:cNvSpPr/>
          <p:nvPr/>
        </p:nvSpPr>
        <p:spPr>
          <a:xfrm>
            <a:off x="6661150" y="2216150"/>
            <a:ext cx="1108075" cy="49847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t">
            <a:spAutoFit/>
          </a:bodyPr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</a:p>
        </p:txBody>
      </p:sp>
      <p:sp>
        <p:nvSpPr>
          <p:cNvPr id="34819" name="任意多边形 75779"/>
          <p:cNvSpPr/>
          <p:nvPr/>
        </p:nvSpPr>
        <p:spPr>
          <a:xfrm>
            <a:off x="615950" y="349250"/>
            <a:ext cx="6562725" cy="4422775"/>
          </a:xfrm>
          <a:custGeom>
            <a:avLst/>
            <a:gdLst/>
            <a:ahLst/>
            <a:cxnLst>
              <a:cxn ang="0">
                <a:pos x="1993951408" y="613962237"/>
              </a:cxn>
              <a:cxn ang="0">
                <a:pos x="1992382431" y="905598482"/>
              </a:cxn>
              <a:cxn ang="0">
                <a:pos x="0" y="905598482"/>
              </a:cxn>
              <a:cxn ang="0">
                <a:pos x="0" y="0"/>
              </a:cxn>
              <a:cxn ang="0">
                <a:pos x="1992382431" y="0"/>
              </a:cxn>
              <a:cxn ang="0">
                <a:pos x="1989058534" y="283712416"/>
              </a:cxn>
            </a:cxnLst>
            <a:rect l="0" t="0" r="0" b="0"/>
            <a:pathLst>
              <a:path w="21600" h="21600">
                <a:moveTo>
                  <a:pt x="21600" y="14644"/>
                </a:moveTo>
                <a:cubicBezTo>
                  <a:pt x="21594" y="17103"/>
                  <a:pt x="21589" y="19141"/>
                  <a:pt x="21583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21583" y="0"/>
                </a:lnTo>
                <a:cubicBezTo>
                  <a:pt x="21575" y="2217"/>
                  <a:pt x="21547" y="6767"/>
                  <a:pt x="21547" y="6767"/>
                </a:cubicBezTo>
              </a:path>
            </a:pathLst>
          </a:custGeom>
          <a:noFill/>
          <a:ln w="38100" cap="sq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任意多边形 8198"/>
          <p:cNvSpPr/>
          <p:nvPr/>
        </p:nvSpPr>
        <p:spPr>
          <a:xfrm>
            <a:off x="3201988" y="2933700"/>
            <a:ext cx="3644900" cy="404813"/>
          </a:xfrm>
          <a:custGeom>
            <a:avLst/>
            <a:gdLst/>
            <a:ahLst/>
            <a:cxnLst>
              <a:cxn ang="0">
                <a:pos x="21213822" y="2647627"/>
              </a:cxn>
              <a:cxn ang="0">
                <a:pos x="21213822" y="7586739"/>
              </a:cxn>
              <a:cxn ang="0">
                <a:pos x="0" y="7586739"/>
              </a:cxn>
              <a:cxn ang="0">
                <a:pos x="0" y="7580067"/>
              </a:cxn>
              <a:cxn ang="0">
                <a:pos x="21213822" y="2647627"/>
              </a:cxn>
              <a:cxn ang="0">
                <a:pos x="77765284" y="0"/>
              </a:cxn>
              <a:cxn ang="0">
                <a:pos x="615059947" y="0"/>
              </a:cxn>
              <a:cxn ang="0">
                <a:pos x="615059947" y="7586739"/>
              </a:cxn>
              <a:cxn ang="0">
                <a:pos x="77765284" y="7586739"/>
              </a:cxn>
              <a:cxn ang="0">
                <a:pos x="77765284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2" name="矩形 8199"/>
          <p:cNvSpPr/>
          <p:nvPr/>
        </p:nvSpPr>
        <p:spPr>
          <a:xfrm>
            <a:off x="3995738" y="2997200"/>
            <a:ext cx="2671762" cy="277813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实习负责人操作指南</a:t>
            </a:r>
          </a:p>
        </p:txBody>
      </p:sp>
      <p:sp>
        <p:nvSpPr>
          <p:cNvPr id="1024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sp>
        <p:nvSpPr>
          <p:cNvPr id="10244" name="任意多边形 8198"/>
          <p:cNvSpPr/>
          <p:nvPr/>
        </p:nvSpPr>
        <p:spPr>
          <a:xfrm>
            <a:off x="3201988" y="175577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1031875" y="2838450"/>
            <a:ext cx="2554288" cy="695325"/>
          </a:xfrm>
          <a:prstGeom prst="round2SameRec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1006475" y="3935413"/>
            <a:ext cx="2784475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679575"/>
            <a:ext cx="4068763" cy="10191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7950" y="414496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0750" y="2794000"/>
            <a:ext cx="4070350" cy="10541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、查看统计报表；</a:t>
            </a:r>
          </a:p>
        </p:txBody>
      </p:sp>
      <p:sp>
        <p:nvSpPr>
          <p:cNvPr id="16" name="矩形 15"/>
          <p:cNvSpPr/>
          <p:nvPr/>
        </p:nvSpPr>
        <p:spPr>
          <a:xfrm>
            <a:off x="4729163" y="3943350"/>
            <a:ext cx="4071938" cy="9969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查看统计报表；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</a:p>
        </p:txBody>
      </p:sp>
      <p:sp>
        <p:nvSpPr>
          <p:cNvPr id="18" name="上箭头 17"/>
          <p:cNvSpPr/>
          <p:nvPr/>
        </p:nvSpPr>
        <p:spPr>
          <a:xfrm>
            <a:off x="2332038" y="35782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59407"/>
          <p:cNvSpPr/>
          <p:nvPr/>
        </p:nvSpPr>
        <p:spPr>
          <a:xfrm>
            <a:off x="0" y="1588"/>
            <a:ext cx="44227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一、发布实践教学计划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60450" y="762000"/>
            <a:ext cx="7021513" cy="3424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实习计划设置</a:t>
            </a: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点击“实践教学”导航菜单，进入实践教学功能模块；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点击“实习计划”</a:t>
            </a:r>
            <a:r>
              <a:rPr kumimoji="0" lang="zh-CN" altLang="en-US" sz="1800" b="0" kern="120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</a:t>
            </a:r>
            <a:r>
              <a:rPr kumimoji="0" lang="zh-CN" altLang="en-US" sz="1800" b="0" kern="120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“负责的计划”</a:t>
            </a:r>
            <a:r>
              <a:rPr kumimoji="0" lang="zh-CN" altLang="en-US" sz="1800" b="0" kern="120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；</a:t>
            </a:r>
            <a:endParaRPr kumimoji="0" lang="zh-CN" altLang="en-US" sz="1800" b="0" kern="1200" cap="none" spc="0" normalizeH="0" baseline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根据提示进行实习计划设置工作：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     （1）</a:t>
            </a: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设置参与形式及实习要求</a:t>
            </a: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；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     （2）设置实习项目；</a:t>
            </a:r>
          </a:p>
          <a:p>
            <a:pPr marL="457200" marR="0" indent="-457200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     （3）分配指导老师；</a:t>
            </a: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1" descr="}KA626CFD{WH4Q7BGWT63C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25" y="488950"/>
            <a:ext cx="8585200" cy="4362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矩形 59407"/>
          <p:cNvSpPr/>
          <p:nvPr/>
        </p:nvSpPr>
        <p:spPr>
          <a:xfrm>
            <a:off x="68263" y="1588"/>
            <a:ext cx="4422775" cy="58420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设置参与形式与实习要求</a:t>
            </a:r>
          </a:p>
          <a:p>
            <a:pPr hangingPunct="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4915" y="1922780"/>
            <a:ext cx="28549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实习计划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331590" y="1585588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085" y="2326003"/>
            <a:ext cx="212217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实习要求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，设置相关实习形式及实习要求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7367269" y="2663184"/>
            <a:ext cx="494665" cy="2254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09065" y="586092"/>
            <a:ext cx="2979420" cy="337186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706120" y="861695"/>
            <a:ext cx="625475" cy="3232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667375" y="4029075"/>
            <a:ext cx="297942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提示：白底按钮表示未操作，蓝底按钮表示已完成；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3" descr="B6U%C[K{82@0}YWD[]GRDU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5" y="2787650"/>
            <a:ext cx="8401050" cy="2119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图片 1" descr="}72MNE]UDDI6S7FJ341X6P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5" y="363538"/>
            <a:ext cx="8401050" cy="2376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一、设置参与形式与实习要求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95874" y="1086485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选择参与形式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4446903" y="1086483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854574" y="3353434"/>
            <a:ext cx="163766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设置实习要求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" descr="Q~$QKC%676ZPR1{D0_M{V2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88" y="3779838"/>
            <a:ext cx="8707437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图片 1" descr="2(@K`3DTG2$~[$`784GU6{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88" y="454025"/>
            <a:ext cx="8707437" cy="332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自主实习设置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73450" y="3449943"/>
            <a:ext cx="270637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此处可输入实习目的、实习内容、实习要求等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338070" y="3779520"/>
            <a:ext cx="797560" cy="10541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 descr="TNNAP]Y}E1E01)P{N(]7$4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87400"/>
            <a:ext cx="8116888" cy="4075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矩形 26624"/>
          <p:cNvSpPr/>
          <p:nvPr/>
        </p:nvSpPr>
        <p:spPr>
          <a:xfrm>
            <a:off x="50800" y="-9525"/>
            <a:ext cx="23526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设置实习项目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关联老师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814829" y="3275952"/>
            <a:ext cx="16433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选择参与学生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81650" y="4164965"/>
            <a:ext cx="2852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选择（或搜索）指导老师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69795" y="4382770"/>
            <a:ext cx="2852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关联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0910" y="450215"/>
            <a:ext cx="56838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说明：该页面为设置实习项目时关联指导老师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1" descr="6XKGK]YBAFZ7Z(%`3K9M]3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454025"/>
            <a:ext cx="8667750" cy="4235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8" name="文本框 7"/>
          <p:cNvSpPr txBox="1"/>
          <p:nvPr/>
        </p:nvSpPr>
        <p:spPr>
          <a:xfrm>
            <a:off x="239713" y="26988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一、分配指导老师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56839" y="2392668"/>
            <a:ext cx="332676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全选（或当前页），批量分配指导老师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1918323" y="2945130"/>
            <a:ext cx="594360" cy="2527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flipV="1">
            <a:off x="7411073" y="3160394"/>
            <a:ext cx="539750" cy="3149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652135" y="3475355"/>
            <a:ext cx="175895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关联指导老师（单个关联）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7185025" y="1601470"/>
            <a:ext cx="634365" cy="28257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067933" y="1300468"/>
            <a:ext cx="20097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按照表格模板批量导入师生关系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40e25419-8c86-4ac2-8c71-9017832d4b4c}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679</Words>
  <Application>WPS 演示</Application>
  <PresentationFormat>全屏显示(16:9)</PresentationFormat>
  <Paragraphs>106</Paragraphs>
  <Slides>16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Office 主题</vt:lpstr>
      <vt:lpstr>Office 主题 - Default</vt:lpstr>
      <vt:lpstr>1_Office 主题 - Default</vt:lpstr>
      <vt:lpstr>3_Office 主题 - Default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325</cp:revision>
  <dcterms:created xsi:type="dcterms:W3CDTF">2017-01-09T09:44:46Z</dcterms:created>
  <dcterms:modified xsi:type="dcterms:W3CDTF">2019-11-07T11:32:52Z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